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71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embeddedFontLst>
    <p:embeddedFont>
      <p:font typeface="ADLaM Display" panose="02010000000000000000" pitchFamily="2" charset="0"/>
      <p:regular r:id="rId17"/>
    </p:embeddedFont>
    <p:embeddedFont>
      <p:font typeface="Cambria Math" panose="02040503050406030204" pitchFamily="18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Merriweather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1B3EF8D-6C92-4DE9-BFD9-3AE01363A189}">
          <p14:sldIdLst>
            <p14:sldId id="256"/>
            <p14:sldId id="269"/>
            <p14:sldId id="257"/>
            <p14:sldId id="258"/>
            <p14:sldId id="27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A5E9"/>
    <a:srgbClr val="21325D"/>
    <a:srgbClr val="0F172A"/>
    <a:srgbClr val="0909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F99C8-3F11-4CC9-A3BB-FA730BFA149A}">
  <a:tblStyle styleId="{89EF99C8-3F11-4CC9-A3BB-FA730BFA14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67" autoAdjust="0"/>
  </p:normalViewPr>
  <p:slideViewPr>
    <p:cSldViewPr snapToGrid="0">
      <p:cViewPr>
        <p:scale>
          <a:sx n="75" d="100"/>
          <a:sy n="75" d="100"/>
        </p:scale>
        <p:origin x="948" y="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 mais produit des contours épais et "flous".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 rendant les contours principaux difficiles à isoler.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Les contours sont fins (1 pixel), continus et les détails inutiles sont filtrés grâce à l'hystérésis.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21" Type="http://schemas.openxmlformats.org/officeDocument/2006/relationships/image" Target="../media/image14.svg"/><Relationship Id="rId7" Type="http://schemas.openxmlformats.org/officeDocument/2006/relationships/image" Target="../media/image21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sv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24.png"/><Relationship Id="rId21" Type="http://schemas.openxmlformats.org/officeDocument/2006/relationships/image" Target="../media/image15.png"/><Relationship Id="rId7" Type="http://schemas.openxmlformats.org/officeDocument/2006/relationships/image" Target="../media/image28.jp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1.svg"/><Relationship Id="rId5" Type="http://schemas.openxmlformats.org/officeDocument/2006/relationships/image" Target="../media/image8.svg"/><Relationship Id="rId15" Type="http://schemas.openxmlformats.org/officeDocument/2006/relationships/image" Target="../media/image6.svg"/><Relationship Id="rId10" Type="http://schemas.openxmlformats.org/officeDocument/2006/relationships/image" Target="../media/image30.png"/><Relationship Id="rId19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6.svg"/><Relationship Id="rId3" Type="http://schemas.openxmlformats.org/officeDocument/2006/relationships/image" Target="../media/image35.png"/><Relationship Id="rId21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C2F64EA-149A-A950-465D-52FAB42E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1499"/>
            <a:ext cx="11049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127868-4291-663E-B6FC-CDBDDE5A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73" y="2437783"/>
            <a:ext cx="5239481" cy="4420217"/>
          </a:xfrm>
          <a:prstGeom prst="round2SameRect">
            <a:avLst>
              <a:gd name="adj1" fmla="val 15282"/>
              <a:gd name="adj2" fmla="val 0"/>
            </a:avLst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8671953-C5F3-300C-55C6-C2A55705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57" y="1112981"/>
            <a:ext cx="8031043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Projet 1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Détection de Contours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noProof="0" dirty="0">
                <a:ln>
                  <a:noFill/>
                </a:ln>
                <a:solidFill>
                  <a:srgbClr val="38BDF8"/>
                </a:solidFill>
                <a:effectLst/>
                <a:latin typeface="DM Sans" pitchFamily="2" charset="0"/>
              </a:rPr>
              <a:t>Traitement d'Images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10 DÉCEMBRE 2025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PONTOPARIA Fiona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500" noProof="0" dirty="0">
                <a:solidFill>
                  <a:srgbClr val="94A3B8"/>
                </a:solidFill>
                <a:latin typeface="DM Sans" pitchFamily="2" charset="0"/>
              </a:rPr>
              <a:t>SERRAIN Benoit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6DCFB-ACC2-21EC-1F8A-A6BE111FBB95}"/>
              </a:ext>
            </a:extLst>
          </p:cNvPr>
          <p:cNvSpPr txBox="1"/>
          <p:nvPr/>
        </p:nvSpPr>
        <p:spPr>
          <a:xfrm>
            <a:off x="571500" y="2858703"/>
            <a:ext cx="729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comparative des opérateurs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Sobel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Laplacien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et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Canny</a:t>
            </a:r>
            <a:endParaRPr lang="fr-FR" sz="1600" i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45F1FC-0689-F2DB-6E14-800DCF4A25BF}"/>
              </a:ext>
            </a:extLst>
          </p:cNvPr>
          <p:cNvSpPr txBox="1">
            <a:spLocks/>
          </p:cNvSpPr>
          <p:nvPr/>
        </p:nvSpPr>
        <p:spPr>
          <a:xfrm>
            <a:off x="1618037" y="-331380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>
                <a:solidFill>
                  <a:schemeClr val="bg1"/>
                </a:solidFill>
              </a:rPr>
              <a:t>SOMMAIRE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 Comparative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1862039128"/>
              </p:ext>
            </p:extLst>
          </p:nvPr>
        </p:nvGraphicFramePr>
        <p:xfrm>
          <a:off x="584200" y="2262187"/>
          <a:ext cx="11036300" cy="3476625"/>
        </p:xfrm>
        <a:graphic>
          <a:graphicData uri="http://schemas.openxmlformats.org/drawingml/2006/table">
            <a:tbl>
              <a:tblPr firstRow="1" bandRow="1">
                <a:noFill/>
                <a:tableStyleId>{89EF99C8-3F11-4CC9-A3BB-FA730BFA149A}</a:tableStyleId>
              </a:tblPr>
              <a:tblGrid>
                <a:gridCol w="2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Critère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Sobel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Laplacien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Canny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Complexité Calcul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Élevée (Plus lent)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Précision des Bords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 (Épais)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Haute (Loc. précise)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Excellente (1 pixel)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Sensibilité au Bruit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Très Élevée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(Intégrée)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Usage Idéal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Détection d'orientation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Détails fins (si net)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Segmentation précise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20"/>
          <p:cNvSpPr/>
          <p:nvPr/>
        </p:nvSpPr>
        <p:spPr>
          <a:xfrm>
            <a:off x="571500" y="2938462"/>
            <a:ext cx="269542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266926" y="2938462"/>
            <a:ext cx="292774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6194673" y="2938462"/>
            <a:ext cx="2614017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808690" y="2938462"/>
            <a:ext cx="2811809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71500" y="364807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266926" y="364807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94673" y="364807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8808690" y="364807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71500" y="4343400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266926" y="4343400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194673" y="4343400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8808690" y="4343400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71500" y="503872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266926" y="503872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194673" y="503872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8808690" y="503872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875" y="20002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571500" y="571500"/>
            <a:ext cx="11601450" cy="5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Superposition &amp; Effets (Bonus)</a:t>
            </a:r>
            <a:endParaRPr lang="fr-FR" noProof="0" dirty="0"/>
          </a:p>
        </p:txBody>
      </p:sp>
      <p:sp>
        <p:nvSpPr>
          <p:cNvPr id="218" name="Google Shape;218;p21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6381750" y="2385119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Technique de Superposition</a:t>
            </a:r>
            <a:endParaRPr lang="fr-FR" noProof="0" dirty="0"/>
          </a:p>
        </p:txBody>
      </p:sp>
      <p:sp>
        <p:nvSpPr>
          <p:cNvPr id="220" name="Google Shape;220;p21"/>
          <p:cNvSpPr txBox="1"/>
          <p:nvPr/>
        </p:nvSpPr>
        <p:spPr>
          <a:xfrm>
            <a:off x="6381750" y="2847975"/>
            <a:ext cx="523875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Pour valider la détection, nous créons un masque binaire des contours (blanc sur noir). Ce masque est superposé à l'image source en utilisant le canal Alpha (transparence) ou une opération d'addition de pixels (cv2.addWeighted).</a:t>
            </a:r>
            <a:endParaRPr lang="fr-FR" noProof="0" dirty="0"/>
          </a:p>
        </p:txBody>
      </p:sp>
      <p:sp>
        <p:nvSpPr>
          <p:cNvPr id="221" name="Google Shape;221;p21"/>
          <p:cNvSpPr txBox="1"/>
          <p:nvPr/>
        </p:nvSpPr>
        <p:spPr>
          <a:xfrm>
            <a:off x="6381750" y="4352925"/>
            <a:ext cx="550068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Effet Artistique</a:t>
            </a:r>
            <a:endParaRPr lang="fr-FR" noProof="0" dirty="0"/>
          </a:p>
        </p:txBody>
      </p:sp>
      <p:sp>
        <p:nvSpPr>
          <p:cNvPr id="222" name="Google Shape;222;p21"/>
          <p:cNvSpPr txBox="1"/>
          <p:nvPr/>
        </p:nvSpPr>
        <p:spPr>
          <a:xfrm>
            <a:off x="6381750" y="4815780"/>
            <a:ext cx="523875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En inversant les couleurs (contours noirs sur fond blanc), on obtient un effet "dessin au crayon" (sketch) esthétique.</a:t>
            </a:r>
            <a:endParaRPr lang="fr-FR" noProof="0" dirty="0"/>
          </a:p>
        </p:txBody>
      </p:sp>
      <p:pic>
        <p:nvPicPr>
          <p:cNvPr id="223" name="Google Shape;223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925" y="2019300"/>
            <a:ext cx="37719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/>
        </p:nvSpPr>
        <p:spPr>
          <a:xfrm>
            <a:off x="295275" y="1735484"/>
            <a:ext cx="116014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lang="fr-FR" noProof="0" dirty="0"/>
          </a:p>
        </p:txBody>
      </p:sp>
      <p:sp>
        <p:nvSpPr>
          <p:cNvPr id="229" name="Google Shape;229;p22"/>
          <p:cNvSpPr/>
          <p:nvPr/>
        </p:nvSpPr>
        <p:spPr>
          <a:xfrm>
            <a:off x="5619750" y="2950815"/>
            <a:ext cx="952500" cy="5715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571500" y="3293715"/>
            <a:ext cx="7620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Pour ce projet, l'algorithme de </a:t>
            </a:r>
            <a:r>
              <a:rPr lang="fr-FR" sz="15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s'impose comme la solution la plus polyvalente et robuste, particulièrement pour les images naturelles. </a:t>
            </a: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Cependant, </a:t>
            </a:r>
            <a:r>
              <a:rPr lang="fr-FR" sz="15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reste pertinent pour des applications temps réel nécessitant simplement l'orientation des gradients, et le </a:t>
            </a:r>
            <a:r>
              <a:rPr lang="fr-FR" sz="15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est utile pour détecter des changements brusques si l'image est parfaitement nette.</a:t>
            </a:r>
            <a:endParaRPr lang="fr-FR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2785586" y="2054572"/>
            <a:ext cx="6620827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Démonstration &amp; Questions</a:t>
            </a:r>
            <a:endParaRPr lang="fr-FR" noProof="0" dirty="0"/>
          </a:p>
        </p:txBody>
      </p:sp>
      <p:sp>
        <p:nvSpPr>
          <p:cNvPr id="236" name="Google Shape;236;p23"/>
          <p:cNvSpPr txBox="1"/>
          <p:nvPr/>
        </p:nvSpPr>
        <p:spPr>
          <a:xfrm>
            <a:off x="3028950" y="3174652"/>
            <a:ext cx="6134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94A3B8"/>
                </a:solidFill>
                <a:latin typeface="DM Sans"/>
                <a:ea typeface="DM Sans"/>
                <a:cs typeface="DM Sans"/>
                <a:sym typeface="DM Sans"/>
              </a:rPr>
              <a:t>Passage à la présentation du code Python et démonstration en direct.</a:t>
            </a:r>
            <a:endParaRPr lang="fr-FR" noProof="0" dirty="0"/>
          </a:p>
        </p:txBody>
      </p:sp>
      <p:pic>
        <p:nvPicPr>
          <p:cNvPr id="237" name="Google Shape;237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3587" y="4127152"/>
            <a:ext cx="5048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/>
        </p:nvSpPr>
        <p:spPr>
          <a:xfrm>
            <a:off x="571500" y="571500"/>
            <a:ext cx="11601450" cy="5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38BDF8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 lang="fr-FR" noProof="0" dirty="0"/>
          </a:p>
        </p:txBody>
      </p:sp>
      <p:sp>
        <p:nvSpPr>
          <p:cNvPr id="243" name="Google Shape;243;p24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rgbClr val="0EA5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571500" y="2525166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571500" y="3309937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571500" y="4490888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571500" y="5275659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899344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 txBox="1"/>
          <p:nvPr/>
        </p:nvSpPr>
        <p:spPr>
          <a:xfrm>
            <a:off x="1666875" y="1892796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75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https://media.geeksforgeeks.org/wp-content/uploads/20240616211411/Screenshot-(85).webp</a:t>
            </a:r>
            <a:endParaRPr lang="fr-FR" noProof="0" dirty="0"/>
          </a:p>
        </p:txBody>
      </p:sp>
      <p:sp>
        <p:nvSpPr>
          <p:cNvPr id="250" name="Google Shape;250;p24"/>
          <p:cNvSpPr txBox="1"/>
          <p:nvPr/>
        </p:nvSpPr>
        <p:spPr>
          <a:xfrm>
            <a:off x="1666875" y="2138511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fr-FR" sz="1200" b="0" i="0" u="none" strike="noStrike" cap="none" noProof="0" dirty="0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www.geeksforgeeks.org</a:t>
            </a:r>
            <a:endParaRPr lang="fr-FR" noProof="0" dirty="0"/>
          </a:p>
        </p:txBody>
      </p:sp>
      <p:pic>
        <p:nvPicPr>
          <p:cNvPr id="251" name="Google Shape;251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684115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 txBox="1"/>
          <p:nvPr/>
        </p:nvSpPr>
        <p:spPr>
          <a:xfrm>
            <a:off x="1666875" y="2677566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75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https://www.mdpi.com/sensors/sensors-25-00087/article_deploy/html/images/sensors-25-00087-g001.png</a:t>
            </a:r>
            <a:endParaRPr lang="fr-FR" noProof="0" dirty="0"/>
          </a:p>
        </p:txBody>
      </p:sp>
      <p:sp>
        <p:nvSpPr>
          <p:cNvPr id="253" name="Google Shape;253;p24"/>
          <p:cNvSpPr txBox="1"/>
          <p:nvPr/>
        </p:nvSpPr>
        <p:spPr>
          <a:xfrm>
            <a:off x="1666875" y="2923282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fr-FR" sz="1200" b="0" i="0" u="none" strike="noStrike" cap="none" noProof="0" dirty="0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www.mdpi.com</a:t>
            </a:r>
            <a:endParaRPr lang="fr-FR" noProof="0" dirty="0"/>
          </a:p>
        </p:txBody>
      </p:sp>
      <p:pic>
        <p:nvPicPr>
          <p:cNvPr id="254" name="Google Shape;254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3666976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4"/>
          <p:cNvSpPr txBox="1"/>
          <p:nvPr/>
        </p:nvSpPr>
        <p:spPr>
          <a:xfrm>
            <a:off x="1666875" y="3462337"/>
            <a:ext cx="9953625" cy="59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75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https://img1.daumcdn.net/thumb/R800x0/?scode=mtistory2&amp;fname=https%3A%2F%2Fblog.kakaocdn.net%2Fdna%2FcdeKYE%2FbtsKhBioRkw%2FAAAAAAAAAAAAAAAAAAAAAJa6mZEjAt81Myu-Pqhrjm1PExW5SINCK06i4MgC_8CS%2Fimg.png%3Fcredential%3DyqXZFxpELC7KVnFOS48ylbz2pIh7yKj8%26expires%3D1764514799%26allow_ip%3D%26allow_referer%3D%26signature%3D7qI81P0wmtySSJhAc%252Bjue%252FbkBuo%253D</a:t>
            </a:r>
            <a:endParaRPr lang="fr-FR" noProof="0" dirty="0"/>
          </a:p>
        </p:txBody>
      </p:sp>
      <p:sp>
        <p:nvSpPr>
          <p:cNvPr id="256" name="Google Shape;256;p24"/>
          <p:cNvSpPr txBox="1"/>
          <p:nvPr/>
        </p:nvSpPr>
        <p:spPr>
          <a:xfrm>
            <a:off x="1666875" y="4104233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fr-FR" sz="1200" b="0" i="0" u="none" strike="noStrike" cap="none" noProof="0" dirty="0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en.codingwalks.com</a:t>
            </a:r>
            <a:endParaRPr lang="fr-FR" noProof="0" dirty="0"/>
          </a:p>
        </p:txBody>
      </p:sp>
      <p:pic>
        <p:nvPicPr>
          <p:cNvPr id="257" name="Google Shape;257;p2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64983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 txBox="1"/>
          <p:nvPr/>
        </p:nvSpPr>
        <p:spPr>
          <a:xfrm>
            <a:off x="1666875" y="4643288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75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https://homepages.inf.ed.ac.uk/rbf/HIPR2/figs/sobmasks.gif</a:t>
            </a:r>
            <a:endParaRPr lang="fr-FR" noProof="0" dirty="0"/>
          </a:p>
        </p:txBody>
      </p:sp>
      <p:sp>
        <p:nvSpPr>
          <p:cNvPr id="259" name="Google Shape;259;p24"/>
          <p:cNvSpPr txBox="1"/>
          <p:nvPr/>
        </p:nvSpPr>
        <p:spPr>
          <a:xfrm>
            <a:off x="1666875" y="4889003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fr-FR" sz="1200" b="0" i="0" u="none" strike="noStrike" cap="none" noProof="0" dirty="0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homepages.inf.ed.ac.uk</a:t>
            </a:r>
            <a:endParaRPr lang="fr-FR" noProof="0" dirty="0"/>
          </a:p>
        </p:txBody>
      </p:sp>
      <p:pic>
        <p:nvPicPr>
          <p:cNvPr id="260" name="Google Shape;260;p2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543460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/>
          <p:cNvSpPr txBox="1"/>
          <p:nvPr/>
        </p:nvSpPr>
        <p:spPr>
          <a:xfrm>
            <a:off x="1666875" y="5428059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75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https://it.emcelettronica.com/wp-content/uploads/2020/03/Figura-2-Mele-filtrate-1024x608.jpg</a:t>
            </a:r>
            <a:endParaRPr lang="fr-FR" noProof="0" dirty="0"/>
          </a:p>
        </p:txBody>
      </p:sp>
      <p:sp>
        <p:nvSpPr>
          <p:cNvPr id="262" name="Google Shape;262;p24"/>
          <p:cNvSpPr txBox="1"/>
          <p:nvPr/>
        </p:nvSpPr>
        <p:spPr>
          <a:xfrm>
            <a:off x="1666875" y="5673774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Source: </a:t>
            </a:r>
            <a:r>
              <a:rPr lang="fr-FR" sz="1200" b="0" i="0" u="none" strike="noStrike" cap="none" noProof="0" dirty="0">
                <a:solidFill>
                  <a:srgbClr val="4F46E5"/>
                </a:solidFill>
                <a:latin typeface="DM Sans"/>
                <a:ea typeface="DM Sans"/>
                <a:cs typeface="DM Sans"/>
                <a:sym typeface="DM Sans"/>
              </a:rPr>
              <a:t>it.emcelettronica.com</a:t>
            </a:r>
            <a:endParaRPr lang="fr-FR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826C1-B1DB-A84A-21F4-02F37835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49" y="285963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Cible avec un remplissage uni">
            <a:extLst>
              <a:ext uri="{FF2B5EF4-FFF2-40B4-BE49-F238E27FC236}">
                <a16:creationId xmlns:a16="http://schemas.microsoft.com/office/drawing/2014/main" id="{4C0564CE-1D77-66F1-181A-17DBE8A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049" y="1901951"/>
            <a:ext cx="540000" cy="54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8DC99E-34BF-5830-BE0B-9FEDF573725B}"/>
              </a:ext>
            </a:extLst>
          </p:cNvPr>
          <p:cNvSpPr txBox="1"/>
          <p:nvPr/>
        </p:nvSpPr>
        <p:spPr>
          <a:xfrm>
            <a:off x="2154397" y="1995992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10" name="Graphique 9" descr="Document avec un remplissage uni">
            <a:extLst>
              <a:ext uri="{FF2B5EF4-FFF2-40B4-BE49-F238E27FC236}">
                <a16:creationId xmlns:a16="http://schemas.microsoft.com/office/drawing/2014/main" id="{82984625-33D5-38B3-7C9B-108E22F1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0049" y="2886125"/>
            <a:ext cx="540000" cy="54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602DD3-AF5E-FF62-96BA-737255BF1FF4}"/>
              </a:ext>
            </a:extLst>
          </p:cNvPr>
          <p:cNvSpPr txBox="1"/>
          <p:nvPr/>
        </p:nvSpPr>
        <p:spPr>
          <a:xfrm>
            <a:off x="2154398" y="2997266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DED13B-8E1B-C997-35E0-8CEA63EA8DE5}"/>
              </a:ext>
            </a:extLst>
          </p:cNvPr>
          <p:cNvSpPr txBox="1"/>
          <p:nvPr/>
        </p:nvSpPr>
        <p:spPr>
          <a:xfrm>
            <a:off x="2154398" y="4077426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1A0A25-C507-23F3-1C22-EB1F2C4078BE}"/>
              </a:ext>
            </a:extLst>
          </p:cNvPr>
          <p:cNvSpPr txBox="1"/>
          <p:nvPr/>
        </p:nvSpPr>
        <p:spPr>
          <a:xfrm>
            <a:off x="2154398" y="5157586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A6B2D3-7C8B-66A5-89C6-ACA2423762D6}"/>
              </a:ext>
            </a:extLst>
          </p:cNvPr>
          <p:cNvSpPr txBox="1"/>
          <p:nvPr/>
        </p:nvSpPr>
        <p:spPr>
          <a:xfrm>
            <a:off x="7003688" y="2589285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C5245A-F50F-5285-F405-FBE78EA5F9C8}"/>
              </a:ext>
            </a:extLst>
          </p:cNvPr>
          <p:cNvSpPr txBox="1"/>
          <p:nvPr/>
        </p:nvSpPr>
        <p:spPr>
          <a:xfrm>
            <a:off x="7008116" y="351414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CFE403-0997-F302-5071-DD0D83E0AEFF}"/>
              </a:ext>
            </a:extLst>
          </p:cNvPr>
          <p:cNvSpPr txBox="1"/>
          <p:nvPr/>
        </p:nvSpPr>
        <p:spPr>
          <a:xfrm>
            <a:off x="7148623" y="444675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4" name="Graphique 23" descr="Cercles avec flèches avec un remplissage uni">
            <a:extLst>
              <a:ext uri="{FF2B5EF4-FFF2-40B4-BE49-F238E27FC236}">
                <a16:creationId xmlns:a16="http://schemas.microsoft.com/office/drawing/2014/main" id="{1F8B8EAA-CADD-AC00-41CF-0CEF182F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339" y="2473173"/>
            <a:ext cx="540000" cy="540000"/>
          </a:xfrm>
          <a:prstGeom prst="rect">
            <a:avLst/>
          </a:prstGeom>
        </p:spPr>
      </p:pic>
      <p:pic>
        <p:nvPicPr>
          <p:cNvPr id="26" name="Graphique 25" descr="Drapeau de course avec un remplissage uni">
            <a:extLst>
              <a:ext uri="{FF2B5EF4-FFF2-40B4-BE49-F238E27FC236}">
                <a16:creationId xmlns:a16="http://schemas.microsoft.com/office/drawing/2014/main" id="{BCA0A78E-9EA5-CBC3-1E6A-8538710AF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9339" y="4380803"/>
            <a:ext cx="540000" cy="540000"/>
          </a:xfrm>
          <a:prstGeom prst="rect">
            <a:avLst/>
          </a:prstGeom>
        </p:spPr>
      </p:pic>
      <p:pic>
        <p:nvPicPr>
          <p:cNvPr id="28" name="Graphique 27" descr="Boulier avec un remplissage uni">
            <a:extLst>
              <a:ext uri="{FF2B5EF4-FFF2-40B4-BE49-F238E27FC236}">
                <a16:creationId xmlns:a16="http://schemas.microsoft.com/office/drawing/2014/main" id="{9FAB494E-E16D-7801-4116-7BD0A74A7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0049" y="5076755"/>
            <a:ext cx="540000" cy="540000"/>
          </a:xfrm>
          <a:prstGeom prst="rect">
            <a:avLst/>
          </a:prstGeom>
        </p:spPr>
      </p:pic>
      <p:pic>
        <p:nvPicPr>
          <p:cNvPr id="30" name="Graphique 29" descr="Diagramme de Venn contour">
            <a:extLst>
              <a:ext uri="{FF2B5EF4-FFF2-40B4-BE49-F238E27FC236}">
                <a16:creationId xmlns:a16="http://schemas.microsoft.com/office/drawing/2014/main" id="{C58966C3-CAC8-2548-B340-AD3E6165C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0049" y="3981440"/>
            <a:ext cx="540000" cy="540000"/>
          </a:xfrm>
          <a:prstGeom prst="rect">
            <a:avLst/>
          </a:prstGeom>
        </p:spPr>
      </p:pic>
      <p:pic>
        <p:nvPicPr>
          <p:cNvPr id="32" name="Graphique 31" descr="Ajouter avec un remplissage uni">
            <a:extLst>
              <a:ext uri="{FF2B5EF4-FFF2-40B4-BE49-F238E27FC236}">
                <a16:creationId xmlns:a16="http://schemas.microsoft.com/office/drawing/2014/main" id="{9A33F04D-8CC8-CF03-FB41-AF9FC1D4C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9339" y="339662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951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52617" y="3611909"/>
            <a:ext cx="1330166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Détection</a:t>
            </a:r>
            <a:endParaRPr lang="fr-FR" noProof="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Identifier les contours dans des images en niveaux de gris à l'aide de filtres mathématiques.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100875" y="3611909"/>
            <a:ext cx="199024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Superposition</a:t>
            </a:r>
            <a:endParaRPr lang="fr-FR" noProof="0"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46450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Superposer les contours détectés à l'image originale pour visualiser la précision.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324230" y="3611909"/>
            <a:ext cx="110013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</a:t>
            </a:r>
            <a:endParaRPr lang="fr-FR" noProof="0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84233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Comparer objectivement les opérateurs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 descr="Statistiques avec un remplissage uni">
            <a:extLst>
              <a:ext uri="{FF2B5EF4-FFF2-40B4-BE49-F238E27FC236}">
                <a16:creationId xmlns:a16="http://schemas.microsoft.com/office/drawing/2014/main" id="{DAF0337F-C344-8A0C-3200-C2B41059B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6336" y="2878484"/>
            <a:ext cx="575778" cy="5757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79657B-FB19-9950-C266-52C282F3E65F}"/>
              </a:ext>
            </a:extLst>
          </p:cNvPr>
          <p:cNvSpPr txBox="1"/>
          <p:nvPr/>
        </p:nvSpPr>
        <p:spPr>
          <a:xfrm>
            <a:off x="1268361" y="459818"/>
            <a:ext cx="6399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A6B94969-286D-65C4-7D7D-6D7B83261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99" y="470842"/>
            <a:ext cx="720000" cy="720000"/>
          </a:xfrm>
          <a:prstGeom prst="rect">
            <a:avLst/>
          </a:prstGeom>
        </p:spPr>
      </p:pic>
      <p:pic>
        <p:nvPicPr>
          <p:cNvPr id="7" name="Graphique 6" descr="Document avec un remplissage uni">
            <a:extLst>
              <a:ext uri="{FF2B5EF4-FFF2-40B4-BE49-F238E27FC236}">
                <a16:creationId xmlns:a16="http://schemas.microsoft.com/office/drawing/2014/main" id="{E06B3F92-BACA-A7D8-D66D-D4F799B57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6498" y="6393146"/>
            <a:ext cx="369332" cy="3693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86E13B-916C-BEF9-03F2-D13DC382B818}"/>
              </a:ext>
            </a:extLst>
          </p:cNvPr>
          <p:cNvSpPr txBox="1"/>
          <p:nvPr/>
        </p:nvSpPr>
        <p:spPr>
          <a:xfrm>
            <a:off x="7064903" y="7027342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9D799C-68EB-6DE2-C068-4E362CD1BA6B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7A9E73-44A5-8269-3B0B-D7C70EAD8DA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DF6D7E-0CBF-CC2A-C535-6E556E55235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5A422F-101E-EFC6-F8F6-1CE97ED051DF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CA248C-31F9-139D-DCE8-1BB73665ACC5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7A1146E6-AD23-DE8D-994A-77A3B18D2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1A34F428-7FA3-B107-C7D0-2614D7262B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1BC3F647-7B48-7DD8-64AA-ACF0540033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9953FB1A-F725-B9CD-3677-8757637914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CF23DEB-6508-4116-48F8-2799DE46E3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71500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1. Image Naturelle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Détails complexes et textures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3497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2. Image Bruitée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Test de robustesse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1280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3. Image Géométrique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Fort contraste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plein air, ciel, paysage, forêt&#10;&#10;Le contenu généré par l’IA peut être incorrect.">
            <a:extLst>
              <a:ext uri="{FF2B5EF4-FFF2-40B4-BE49-F238E27FC236}">
                <a16:creationId xmlns:a16="http://schemas.microsoft.com/office/drawing/2014/main" id="{6854514B-085A-B94C-D4C2-E7FC9F69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5" y="2465592"/>
            <a:ext cx="3188837" cy="2126840"/>
          </a:xfrm>
          <a:prstGeom prst="rect">
            <a:avLst/>
          </a:prstGeom>
        </p:spPr>
      </p:pic>
      <p:pic>
        <p:nvPicPr>
          <p:cNvPr id="5" name="Image 4" descr="Une image contenant coiffe, Visage humain, habits, noir et blanc&#10;&#10;Le contenu généré par l’IA peut être incorrect.">
            <a:extLst>
              <a:ext uri="{FF2B5EF4-FFF2-40B4-BE49-F238E27FC236}">
                <a16:creationId xmlns:a16="http://schemas.microsoft.com/office/drawing/2014/main" id="{9CFF28F2-417B-506F-8619-FCE37322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7" y="2365580"/>
            <a:ext cx="2288345" cy="2308072"/>
          </a:xfrm>
          <a:prstGeom prst="rect">
            <a:avLst/>
          </a:prstGeom>
        </p:spPr>
      </p:pic>
      <p:pic>
        <p:nvPicPr>
          <p:cNvPr id="7" name="Image 6" descr="Une image contenant motif, Caractère coloré, Bleu électrique, bleu&#10;&#10;Le contenu généré par l’IA peut être incorrect.">
            <a:extLst>
              <a:ext uri="{FF2B5EF4-FFF2-40B4-BE49-F238E27FC236}">
                <a16:creationId xmlns:a16="http://schemas.microsoft.com/office/drawing/2014/main" id="{0C3970C7-291E-1D1D-A44D-BD22C2465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553" y="2386012"/>
            <a:ext cx="2287640" cy="228764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EA03365D-A318-EF5F-A056-591AD7FEE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00DACAB8-B71F-8820-F10D-74831ADCDD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89" y="444698"/>
            <a:ext cx="720000" cy="72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D1527D-7BA0-D3E5-3986-E1C4C70C8E23}"/>
              </a:ext>
            </a:extLst>
          </p:cNvPr>
          <p:cNvSpPr txBox="1"/>
          <p:nvPr/>
        </p:nvSpPr>
        <p:spPr>
          <a:xfrm>
            <a:off x="1258689" y="456812"/>
            <a:ext cx="4556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74390B-061A-74EC-E540-62EE0314BF49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1D837F-CF97-2479-66E4-E503C1EDA59B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E8FC7-FE8F-072E-D7F9-5747B443CE6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FF595D-D2EA-1122-EB67-860F50FCB9C5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20FD2-6C21-7D0B-BDFD-79D63425E057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340799FB-6B9A-6A3A-F30D-EF5EE3FF0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624D8C2E-FBDB-D587-F44F-D848B268D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C89AC506-725A-7B70-3463-A8E7AC972E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204AB12F-F8A0-9751-FA3F-AA7839EBEC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9848AFE-9D78-E9B7-ABE9-677956529C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Cible avec un remplissage uni">
            <a:extLst>
              <a:ext uri="{FF2B5EF4-FFF2-40B4-BE49-F238E27FC236}">
                <a16:creationId xmlns:a16="http://schemas.microsoft.com/office/drawing/2014/main" id="{5CE40F8B-B644-C506-F929-A808638C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FFDA80-A6C0-89AF-880C-278F32B7329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4D3F74-863D-1934-8658-343E5E89F6B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8E40F3-1615-C18A-F0AB-9971E149D30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Graphique 11" descr="Cercles avec flèches avec un remplissage uni">
            <a:extLst>
              <a:ext uri="{FF2B5EF4-FFF2-40B4-BE49-F238E27FC236}">
                <a16:creationId xmlns:a16="http://schemas.microsoft.com/office/drawing/2014/main" id="{BDAB34DC-92B2-D039-DB59-4DFA2FA07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Drapeau de course avec un remplissage uni">
            <a:extLst>
              <a:ext uri="{FF2B5EF4-FFF2-40B4-BE49-F238E27FC236}">
                <a16:creationId xmlns:a16="http://schemas.microsoft.com/office/drawing/2014/main" id="{874AACD1-AA65-A1B7-70D6-AE1500E2D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Boulier avec un remplissage uni">
            <a:extLst>
              <a:ext uri="{FF2B5EF4-FFF2-40B4-BE49-F238E27FC236}">
                <a16:creationId xmlns:a16="http://schemas.microsoft.com/office/drawing/2014/main" id="{DBC86B4F-4CA5-58D0-7EB2-AB45C0877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iagramme de Venn contour">
            <a:extLst>
              <a:ext uri="{FF2B5EF4-FFF2-40B4-BE49-F238E27FC236}">
                <a16:creationId xmlns:a16="http://schemas.microsoft.com/office/drawing/2014/main" id="{5F9D00E8-0690-374F-6712-9934324BC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130" y="475807"/>
            <a:ext cx="720000" cy="720000"/>
          </a:xfrm>
          <a:prstGeom prst="rect">
            <a:avLst/>
          </a:prstGeom>
        </p:spPr>
      </p:pic>
      <p:pic>
        <p:nvPicPr>
          <p:cNvPr id="16" name="Graphique 15" descr="Ajouter avec un remplissage uni">
            <a:extLst>
              <a:ext uri="{FF2B5EF4-FFF2-40B4-BE49-F238E27FC236}">
                <a16:creationId xmlns:a16="http://schemas.microsoft.com/office/drawing/2014/main" id="{10C0237B-588D-4F7C-866E-F77B02381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ocument avec un remplissage uni">
            <a:extLst>
              <a:ext uri="{FF2B5EF4-FFF2-40B4-BE49-F238E27FC236}">
                <a16:creationId xmlns:a16="http://schemas.microsoft.com/office/drawing/2014/main" id="{49021EEE-2144-D230-3B49-C56739AC06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462" y="6393146"/>
            <a:ext cx="369332" cy="369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CCAE48-2921-12AE-4270-53DBA854BD0C}"/>
              </a:ext>
            </a:extLst>
          </p:cNvPr>
          <p:cNvSpPr txBox="1"/>
          <p:nvPr/>
        </p:nvSpPr>
        <p:spPr>
          <a:xfrm>
            <a:off x="1182794" y="475807"/>
            <a:ext cx="4010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20" name="Google Shape;113;p15">
            <a:extLst>
              <a:ext uri="{FF2B5EF4-FFF2-40B4-BE49-F238E27FC236}">
                <a16:creationId xmlns:a16="http://schemas.microsoft.com/office/drawing/2014/main" id="{0073CF4B-8D82-F410-E55F-E677FDA331D8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16">
            <a:extLst>
              <a:ext uri="{FF2B5EF4-FFF2-40B4-BE49-F238E27FC236}">
                <a16:creationId xmlns:a16="http://schemas.microsoft.com/office/drawing/2014/main" id="{C985B228-E3C3-F6C5-C005-54ED6AAB3454}"/>
              </a:ext>
            </a:extLst>
          </p:cNvPr>
          <p:cNvSpPr txBox="1"/>
          <p:nvPr/>
        </p:nvSpPr>
        <p:spPr>
          <a:xfrm>
            <a:off x="4415298" y="2089022"/>
            <a:ext cx="3361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Sobel</a:t>
            </a:r>
            <a:endParaRPr lang="fr-FR" sz="10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oogle Shape;144;p17">
            <a:extLst>
              <a:ext uri="{FF2B5EF4-FFF2-40B4-BE49-F238E27FC236}">
                <a16:creationId xmlns:a16="http://schemas.microsoft.com/office/drawing/2014/main" id="{9F3A5FC9-F7A4-B9D6-B61F-4FA35B7DCD7D}"/>
              </a:ext>
            </a:extLst>
          </p:cNvPr>
          <p:cNvSpPr txBox="1"/>
          <p:nvPr/>
        </p:nvSpPr>
        <p:spPr>
          <a:xfrm>
            <a:off x="4601054" y="3562313"/>
            <a:ext cx="2989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2 :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sz="1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Image 25" descr="Une image contenant bateau, transport, plein air, noir et blanc&#10;&#10;Le contenu généré par l’IA peut être incorrect.">
            <a:extLst>
              <a:ext uri="{FF2B5EF4-FFF2-40B4-BE49-F238E27FC236}">
                <a16:creationId xmlns:a16="http://schemas.microsoft.com/office/drawing/2014/main" id="{C351EE02-6930-BDF6-3BAF-510F13E2203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868" t="9896" r="2425" b="2976"/>
          <a:stretch>
            <a:fillRect/>
          </a:stretch>
        </p:blipFill>
        <p:spPr>
          <a:xfrm>
            <a:off x="1502446" y="1555451"/>
            <a:ext cx="1814271" cy="1440000"/>
          </a:xfrm>
          <a:prstGeom prst="rect">
            <a:avLst/>
          </a:prstGeom>
        </p:spPr>
      </p:pic>
      <p:pic>
        <p:nvPicPr>
          <p:cNvPr id="28" name="Image 27" descr="Une image contenant texte, croquis, dessin, bateau&#10;&#10;Le contenu généré par l’IA peut être incorrect.">
            <a:extLst>
              <a:ext uri="{FF2B5EF4-FFF2-40B4-BE49-F238E27FC236}">
                <a16:creationId xmlns:a16="http://schemas.microsoft.com/office/drawing/2014/main" id="{A3D5D9E4-FFA8-49D6-AC5E-E34EAE133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308" t="5601" r="1805" b="4957"/>
          <a:stretch>
            <a:fillRect/>
          </a:stretch>
        </p:blipFill>
        <p:spPr>
          <a:xfrm>
            <a:off x="1502446" y="4500270"/>
            <a:ext cx="1826531" cy="1440000"/>
          </a:xfrm>
          <a:prstGeom prst="rect">
            <a:avLst/>
          </a:prstGeom>
        </p:spPr>
      </p:pic>
      <p:sp>
        <p:nvSpPr>
          <p:cNvPr id="29" name="Google Shape;144;p17">
            <a:extLst>
              <a:ext uri="{FF2B5EF4-FFF2-40B4-BE49-F238E27FC236}">
                <a16:creationId xmlns:a16="http://schemas.microsoft.com/office/drawing/2014/main" id="{45ABE9EE-E19F-A465-FED0-F3F33DA2B34F}"/>
              </a:ext>
            </a:extLst>
          </p:cNvPr>
          <p:cNvSpPr txBox="1"/>
          <p:nvPr/>
        </p:nvSpPr>
        <p:spPr>
          <a:xfrm>
            <a:off x="4734727" y="5035604"/>
            <a:ext cx="27225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3 :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sz="2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Image 30" descr="Une image contenant plein air, bateau, noir et blanc, embarcation&#10;&#10;Le contenu généré par l’IA peut être incorrect.">
            <a:extLst>
              <a:ext uri="{FF2B5EF4-FFF2-40B4-BE49-F238E27FC236}">
                <a16:creationId xmlns:a16="http://schemas.microsoft.com/office/drawing/2014/main" id="{54F16AF8-B4DD-47D8-5054-4060621000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72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4854" y="3026979"/>
            <a:ext cx="180791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2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000250"/>
            <a:ext cx="5238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Sobel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809624" y="1779059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Approximation du gradient de l'intensité de l'image (dérivée première).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809624" y="2813125"/>
            <a:ext cx="5000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Opérateurs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Utilise deux noyaux de convolution (3x3) pour détecter les changements horizontaux (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Gx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) et verticaux (Gy).</a:t>
            </a:r>
            <a:endParaRPr lang="fr-FR" noProof="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Google Shape;133;p16"/>
              <p:cNvSpPr txBox="1"/>
              <p:nvPr/>
            </p:nvSpPr>
            <p:spPr>
              <a:xfrm>
                <a:off x="809625" y="4138612"/>
                <a:ext cx="5000625" cy="417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6675" tIns="0" rIns="0" bIns="0" anchor="t" anchorCtr="0">
                <a:spAutoFit/>
              </a:bodyPr>
              <a:lstStyle/>
              <a:p>
                <a:pPr lvl="0">
                  <a:lnSpc>
                    <a:spcPct val="160000"/>
                  </a:lnSpc>
                </a:pPr>
                <a:r>
                  <a:rPr lang="fr-FR" sz="15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5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Gx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Gy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fr-FR" noProof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3" name="Google Shape;133;p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4138612"/>
                <a:ext cx="5000625" cy="417422"/>
              </a:xfrm>
              <a:prstGeom prst="rect">
                <a:avLst/>
              </a:prstGeom>
              <a:blipFill>
                <a:blip r:embed="rId4"/>
                <a:stretch>
                  <a:fillRect l="-976" b="-16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Google Shape;135;p16"/>
          <p:cNvSpPr txBox="1"/>
          <p:nvPr/>
        </p:nvSpPr>
        <p:spPr>
          <a:xfrm>
            <a:off x="809623" y="4817837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Simple, rapide, détecte l'orientation.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09622" y="5482571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Sensible au bruit, contours parfois épais.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F5928F88-ABF4-C000-D78D-BF1CCE9CD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7BB37A-99D8-3571-085E-B853AAF8F720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EE5C9B-64C2-11C1-FB33-DC83E2F122E6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93A4CF-2DD4-65B9-C879-C5D4B35F364D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6257F3AC-46DC-18F3-D14B-0E87A8DFF0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39862195-2BE3-94C5-BC7D-1A8729BFE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F9DA974B-F3C1-8826-0118-1C1D943EE2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2BDD961E-34A4-72CC-0EC7-5A525DE7BF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22FEC621-5D4D-9C5F-5C35-6CF2502F20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22E6F9D5-5901-BC59-6386-D556CAF622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778EEB6-6482-7369-0A46-2F91597CD3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20" name="Image 19" descr="Une image contenant noir et blanc, croquis, art, dessin&#10;&#10;Le contenu généré par l’IA peut être incorrect.">
            <a:extLst>
              <a:ext uri="{FF2B5EF4-FFF2-40B4-BE49-F238E27FC236}">
                <a16:creationId xmlns:a16="http://schemas.microsoft.com/office/drawing/2014/main" id="{B44E30C3-7934-CCAF-7B42-951C99604C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71937" y="2442958"/>
            <a:ext cx="4658375" cy="2924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092672"/>
            <a:ext cx="5238750" cy="362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092672"/>
            <a:ext cx="5238750" cy="362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2 &amp; 3 :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 et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952500" y="2473672"/>
            <a:ext cx="470058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Filtre </a:t>
            </a:r>
            <a:r>
              <a:rPr lang="fr-FR" sz="2100" b="1" i="0" u="none" strike="noStrike" cap="none" noProof="0" dirty="0" err="1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Laplacien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52500" y="2936527"/>
            <a:ext cx="44767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Basé sur la </a:t>
            </a: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dérivée seconde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de l'image. Il cherche les passages par zéro (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zero-crossing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) qui correspondent aux sommets du gradient.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48" name="Google Shape;148;p17"/>
          <p:cNvSpPr txBox="1"/>
          <p:nvPr/>
        </p:nvSpPr>
        <p:spPr>
          <a:xfrm>
            <a:off x="952500" y="4250977"/>
            <a:ext cx="4476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Défaut majeur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Extrêmement sensible au bruit. Nécessite souvent un lissage gaussien préalable.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6762750" y="2473672"/>
            <a:ext cx="4700587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Détecteur de </a:t>
            </a:r>
            <a:r>
              <a:rPr lang="fr-FR" sz="2100" b="1" i="0" u="none" strike="noStrike" cap="none" noProof="0" dirty="0" err="1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Canny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6762750" y="2936527"/>
            <a:ext cx="4476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Considéré comme l'algorithme optimal. Il procède en 4 étapes clés :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151" name="Google Shape;151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4366393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6858000" y="3546127"/>
            <a:ext cx="9525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6953250" y="3546127"/>
            <a:ext cx="4286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Lissage Gaussien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(Réduction du bruit)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6800850" y="3993802"/>
            <a:ext cx="152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6953250" y="3993802"/>
            <a:ext cx="4286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Gradient de </a:t>
            </a:r>
            <a:r>
              <a:rPr lang="fr-FR" sz="15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(Intensité &amp; Direction)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6800850" y="4441477"/>
            <a:ext cx="152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6953250" y="4441477"/>
            <a:ext cx="4286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Suppression des non-maxima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(Affinement)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6800850" y="4889152"/>
            <a:ext cx="152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4.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6953250" y="4889152"/>
            <a:ext cx="4286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Seuillage par hystérésis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(Connexion)</a:t>
            </a:r>
            <a:endParaRPr lang="fr-FR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762000" y="914203"/>
            <a:ext cx="48006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Résultats : Image Naturelle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762000" y="2243798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Sur une image réaliste contenant des textures (visage, paysage) :</a:t>
            </a:r>
            <a:endParaRPr lang="fr-FR" noProof="0" dirty="0"/>
          </a:p>
        </p:txBody>
      </p:sp>
      <p:sp>
        <p:nvSpPr>
          <p:cNvPr id="168" name="Google Shape;168;p18"/>
          <p:cNvSpPr txBox="1"/>
          <p:nvPr/>
        </p:nvSpPr>
        <p:spPr>
          <a:xfrm>
            <a:off x="762000" y="3512160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20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</a:t>
            </a:r>
            <a:endParaRPr lang="fr-FR" sz="2000" noProof="0" dirty="0"/>
          </a:p>
        </p:txBody>
      </p:sp>
      <p:sp>
        <p:nvSpPr>
          <p:cNvPr id="170" name="Google Shape;170;p18"/>
          <p:cNvSpPr txBox="1"/>
          <p:nvPr/>
        </p:nvSpPr>
        <p:spPr>
          <a:xfrm>
            <a:off x="762000" y="4098301"/>
            <a:ext cx="450532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20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</a:t>
            </a:r>
            <a:endParaRPr lang="fr-FR" sz="2000" noProof="0" dirty="0"/>
          </a:p>
        </p:txBody>
      </p:sp>
      <p:sp>
        <p:nvSpPr>
          <p:cNvPr id="172" name="Google Shape;172;p18"/>
          <p:cNvSpPr txBox="1"/>
          <p:nvPr/>
        </p:nvSpPr>
        <p:spPr>
          <a:xfrm>
            <a:off x="762000" y="5176884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20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</a:t>
            </a:r>
            <a:endParaRPr lang="fr-FR" sz="2000" noProof="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88671-7B47-6C60-F43C-1741B2AB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" t="3365" r="2181"/>
          <a:stretch>
            <a:fillRect/>
          </a:stretch>
        </p:blipFill>
        <p:spPr>
          <a:xfrm>
            <a:off x="5505449" y="954087"/>
            <a:ext cx="6546966" cy="50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/>
        </p:nvSpPr>
        <p:spPr>
          <a:xfrm>
            <a:off x="305496" y="305862"/>
            <a:ext cx="4750223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Résultats : Robustesse au Bruit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38842" y="1745479"/>
            <a:ext cx="488369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305496" y="2064964"/>
            <a:ext cx="4429126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Impact du Bruit</a:t>
            </a:r>
            <a:endParaRPr lang="fr-FR" noProof="0" dirty="0"/>
          </a:p>
        </p:txBody>
      </p:sp>
      <p:sp>
        <p:nvSpPr>
          <p:cNvPr id="181" name="Google Shape;181;p19"/>
          <p:cNvSpPr txBox="1"/>
          <p:nvPr/>
        </p:nvSpPr>
        <p:spPr>
          <a:xfrm>
            <a:off x="330035" y="2522686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/>
          </a:p>
        </p:txBody>
      </p:sp>
      <p:sp>
        <p:nvSpPr>
          <p:cNvPr id="184" name="Google Shape;184;p19"/>
          <p:cNvSpPr txBox="1"/>
          <p:nvPr/>
        </p:nvSpPr>
        <p:spPr>
          <a:xfrm>
            <a:off x="602360" y="3475669"/>
            <a:ext cx="4026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20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20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endParaRPr lang="fr-FR" sz="2000" noProof="0" dirty="0"/>
          </a:p>
        </p:txBody>
      </p:sp>
      <p:sp>
        <p:nvSpPr>
          <p:cNvPr id="186" name="Google Shape;186;p19"/>
          <p:cNvSpPr txBox="1"/>
          <p:nvPr/>
        </p:nvSpPr>
        <p:spPr>
          <a:xfrm>
            <a:off x="602360" y="4087279"/>
            <a:ext cx="4026479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20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20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endParaRPr lang="fr-FR" sz="2000" noProof="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DD54C-5729-7316-2EC3-70E78F49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75" y="1040415"/>
            <a:ext cx="7079533" cy="504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</Words>
  <Application>Microsoft Office PowerPoint</Application>
  <PresentationFormat>Grand écran</PresentationFormat>
  <Paragraphs>130</Paragraphs>
  <Slides>14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Merriweather</vt:lpstr>
      <vt:lpstr>Calibri</vt:lpstr>
      <vt:lpstr>ADLaM Display</vt:lpstr>
      <vt:lpstr>Arial</vt:lpstr>
      <vt:lpstr>Cambria Math</vt:lpstr>
      <vt:lpstr>DM Sans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Fiona Ponto</cp:lastModifiedBy>
  <cp:revision>4</cp:revision>
  <dcterms:modified xsi:type="dcterms:W3CDTF">2025-12-09T13:19:38Z</dcterms:modified>
</cp:coreProperties>
</file>